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64" r:id="rId4"/>
    <p:sldId id="265" r:id="rId5"/>
    <p:sldId id="296" r:id="rId6"/>
    <p:sldId id="266" r:id="rId7"/>
    <p:sldId id="279" r:id="rId8"/>
    <p:sldId id="286" r:id="rId9"/>
    <p:sldId id="288" r:id="rId10"/>
    <p:sldId id="287" r:id="rId11"/>
    <p:sldId id="289" r:id="rId12"/>
    <p:sldId id="294" r:id="rId13"/>
    <p:sldId id="283" r:id="rId14"/>
    <p:sldId id="290" r:id="rId15"/>
    <p:sldId id="291" r:id="rId16"/>
    <p:sldId id="295" r:id="rId17"/>
    <p:sldId id="313" r:id="rId18"/>
    <p:sldId id="301" r:id="rId19"/>
    <p:sldId id="298" r:id="rId20"/>
    <p:sldId id="299" r:id="rId21"/>
    <p:sldId id="300" r:id="rId22"/>
    <p:sldId id="308" r:id="rId23"/>
    <p:sldId id="309" r:id="rId24"/>
    <p:sldId id="302" r:id="rId25"/>
    <p:sldId id="305" r:id="rId26"/>
    <p:sldId id="303" r:id="rId27"/>
    <p:sldId id="306" r:id="rId28"/>
    <p:sldId id="304" r:id="rId29"/>
    <p:sldId id="307" r:id="rId30"/>
    <p:sldId id="312" r:id="rId31"/>
    <p:sldId id="310" r:id="rId32"/>
    <p:sldId id="311" r:id="rId33"/>
    <p:sldId id="315" r:id="rId34"/>
    <p:sldId id="3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95"/>
    <a:srgbClr val="9F5ED0"/>
    <a:srgbClr val="EB701D"/>
    <a:srgbClr val="B48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A66A7-6975-4438-A23F-91392213805F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8F2A2-2AD3-4E80-8B72-58A5592F3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8E5B-B284-E464-DBB9-C0924CCB7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DE205-6787-1148-6D56-FEF2211A4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3D17C-56EE-4BB1-2D26-390C0B7A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A4A6F-85E6-EB00-C48E-F0C4502B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37B92-C31E-1F65-D99C-B4ED0898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8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7526-8C27-09C3-B39F-396A127F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0232B-7261-1C3B-CCEA-991CCFCC6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CD04A-0C82-80B3-4E08-AEFD9CB5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5996-E036-BFB7-03AD-880D1806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527FA-90CC-611D-EAC0-280FC414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DBCD8B-CDFC-13EE-9193-CF971FCD8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7D8E8-99D0-0BD9-DE55-54E353862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37D5-C8A3-C054-CC81-40CBBEDE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C0ADF-C18A-4721-FC6F-A0A35D6E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F17EF-CC16-3936-3209-804822B5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61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 Opt 1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1993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069"/>
            <a:ext cx="2438400" cy="2438400"/>
          </a:xfrm>
          <a:blipFill>
            <a:blip r:embed="rId3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2438400" y="870069"/>
            <a:ext cx="2438400" cy="24384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4876800" y="870069"/>
            <a:ext cx="2438400" cy="24384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2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7315200" y="870069"/>
            <a:ext cx="2438400" cy="24384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9753600" y="870069"/>
            <a:ext cx="2438400" cy="24384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4184081"/>
            <a:ext cx="10363200" cy="697311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973467"/>
            <a:ext cx="103632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8B1C9B-6FB7-5C45-8CDC-E3ED2B72F25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947" y="5508531"/>
            <a:ext cx="1628452" cy="908904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33B3E754-F331-5745-9F82-46EB52AB62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3460" t="27086" r="3577"/>
          <a:stretch/>
        </p:blipFill>
        <p:spPr>
          <a:xfrm rot="10800000">
            <a:off x="-14391" y="5582021"/>
            <a:ext cx="12216384" cy="1287460"/>
          </a:xfrm>
          <a:prstGeom prst="rect">
            <a:avLst/>
          </a:prstGeom>
        </p:spPr>
      </p:pic>
      <p:pic>
        <p:nvPicPr>
          <p:cNvPr id="27" name="Picture 26" descr="A picture containing dark&#10;&#10;Description automatically generated">
            <a:extLst>
              <a:ext uri="{FF2B5EF4-FFF2-40B4-BE49-F238E27FC236}">
                <a16:creationId xmlns:a16="http://schemas.microsoft.com/office/drawing/2014/main" id="{99D8D6C9-C795-0D4C-A9B8-18A071F69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3460" t="27086" r="3577"/>
          <a:stretch/>
        </p:blipFill>
        <p:spPr>
          <a:xfrm>
            <a:off x="-14391" y="-18289"/>
            <a:ext cx="12216384" cy="128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5529-57A2-7BAD-2877-5E6D42F8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A613-9AA3-09B3-38D0-1A413A218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00FB6-DF14-3934-9F1A-8DB5EC39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A5430-758D-5F6E-7B7C-4FCA4E9D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F47AD-B447-E8A1-BC01-7D0A0AAD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5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C7D1-B06C-45FD-F560-D37CC3D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68C56-9DCC-B641-81CF-CF7C93B20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1FD8B-9111-B192-CE01-671FC19F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52D9-F541-B09C-7E25-6BF46A06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0B6F9-58DA-9973-DD42-13AC04C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9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D29C-1085-2496-A4BF-B7A962FFC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9C530-7B6D-A31B-4B02-989D81BCF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B10B6-6BE2-E515-E0BA-630995B22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98A79-3BEC-6FF3-AF5E-ABA91075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72F3A-A15D-0ACD-B32E-7885F6D38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4ACC5-5232-D7CE-8F6E-9CF8D977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0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9FDD-7697-7B5F-CFFD-2499014C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07C7A-BC75-7CC9-C1DC-57EFC1C5E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9BE2E-ED24-AC8E-220E-F269C946B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4AB0E-3425-CF1B-F07E-F904BB898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53A8E-DAA4-F08A-F029-66CC2C80F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8D52A-B241-7D49-7BD7-C2E41EC8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A6648-39EB-7A80-F346-0E6EE64D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6B934-E960-568C-19F4-1B743290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547B-BE51-D21F-0957-59003F49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7BEF7-035C-3D22-7D08-7F97D582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08E03-BCFF-D748-9F45-BEF07CEF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0E4D8-1475-4414-058B-1AAE0A2B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7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E232F-B39E-098F-A6FF-2AC7F8F7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94527-3A2A-4C2A-981A-712F27AC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3DA2D-9F4A-734E-4CFA-5033FD0C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0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F29B-C114-A2C2-AEE2-5BB1E1CE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86080-40BF-A45C-3E8A-D210FE67C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A5DFE-6CC2-DD3D-B3AC-98C8E9FA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A7115-0DE3-3960-56ED-6B2698B8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09AF1-091A-08C3-7133-538CA4AB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5BA3B-AD21-D76C-D134-1340C0B8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CCC1-6EFC-DE44-D3FB-5C60347A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69E85-E62C-7381-3CE3-BEBD01580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6F332-690D-E570-A8B4-1E1A3DAFC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4B664-7929-1609-3588-AE1FFA2B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B0FAD-BDFC-94CB-4091-19E622A7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027A7-BED7-B9C5-EDEF-37F1A851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6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7B9D7D-D54D-5ACC-B0D5-9B20D29C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576D2-FDDD-EAF5-2763-63B2C27F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FB69E-62FC-3724-F06B-F19ADF5F2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3D473-31C0-4FB8-A5C4-EC6D618705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A80FF-372F-A9BB-6048-981F4E59B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C42BD-B003-AB04-D228-35C408E44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82BD1-8919-4465-9A80-7681BD33F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7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340334-707C-B14A-A74B-162468732E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Θέση εικόνας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14583"/>
          <a:stretch>
            <a:fillRect/>
          </a:stretch>
        </p:blipFill>
        <p:spPr/>
      </p:pic>
      <p:pic>
        <p:nvPicPr>
          <p:cNvPr id="12" name="Θέση εικόνας 11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r="9800"/>
          <a:stretch>
            <a:fillRect/>
          </a:stretch>
        </p:blipFill>
        <p:spPr>
          <a:xfrm>
            <a:off x="9753600" y="870069"/>
            <a:ext cx="2438400" cy="2438400"/>
          </a:xfrm>
        </p:spPr>
      </p:pic>
      <p:pic>
        <p:nvPicPr>
          <p:cNvPr id="13" name="Θέση εικόνας 12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9" r="23929"/>
          <a:stretch>
            <a:fillRect/>
          </a:stretch>
        </p:blipFill>
        <p:spPr/>
      </p:pic>
      <p:pic>
        <p:nvPicPr>
          <p:cNvPr id="14" name="Θέση εικόνας 13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21548"/>
          <a:stretch>
            <a:fillRect/>
          </a:stretch>
        </p:blipFill>
        <p:spPr>
          <a:xfrm>
            <a:off x="0" y="849945"/>
            <a:ext cx="2438400" cy="2438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8F433B-241E-214B-AB9F-914C6C50C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491" y="3934969"/>
            <a:ext cx="10363200" cy="1014433"/>
          </a:xfrm>
        </p:spPr>
        <p:txBody>
          <a:bodyPr>
            <a:noAutofit/>
          </a:bodyPr>
          <a:lstStyle/>
          <a:p>
            <a:pPr algn="ctr"/>
            <a:r>
              <a:rPr lang="el-GR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Βελτιστοποίηση Δρομολόγησης Σήματος σε Προγραμματιζόμενα Περιβάλλοντα Διάδοσης με Χρήση Μεταευρετικών Αλγορίθμων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A6A72D0-2EC8-3C6E-8C71-C3A74B2B2C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/>
          <a:stretch/>
        </p:blipFill>
        <p:spPr>
          <a:xfrm>
            <a:off x="4876800" y="849945"/>
            <a:ext cx="2438400" cy="2438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E2F1C-6D18-B553-F6C3-754DD3DABD72}"/>
              </a:ext>
            </a:extLst>
          </p:cNvPr>
          <p:cNvSpPr txBox="1"/>
          <p:nvPr/>
        </p:nvSpPr>
        <p:spPr>
          <a:xfrm>
            <a:off x="1579418" y="4949402"/>
            <a:ext cx="8281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Thesis </a:t>
            </a:r>
            <a:endParaRPr lang="el-GR" sz="24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l-GR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Αντωνιάδης Χρήστος </a:t>
            </a:r>
          </a:p>
          <a:p>
            <a:pPr algn="ctr"/>
            <a:r>
              <a:rPr lang="el-GR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ΑΕΜ: 9615</a:t>
            </a:r>
            <a:endParaRPr lang="en-US" sz="24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8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9C54-462E-3679-DCF7-0C195EDE4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5E6C0A3-FFA1-C1AD-96B9-696E9F77424B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53DD81-5CC3-A7F3-AD84-BCC7632BE096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D72262-E9C5-3E70-0597-75269D63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32" y="766654"/>
            <a:ext cx="6768291" cy="4958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136D1-7862-DF0C-D839-801C4C9C46B8}"/>
              </a:ext>
            </a:extLst>
          </p:cNvPr>
          <p:cNvSpPr txBox="1"/>
          <p:nvPr/>
        </p:nvSpPr>
        <p:spPr>
          <a:xfrm>
            <a:off x="285783" y="1177427"/>
            <a:ext cx="527724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Καθορισμός της Ή/Μ λειτουργίας που πρέπει να επιτελεί κάθε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SDM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για την βέλτιστη δρομολόγηση του σήματος σε πολλαπλούς χρήστες</a:t>
            </a:r>
          </a:p>
          <a:p>
            <a:pPr lvl="0">
              <a:buClr>
                <a:schemeClr val="tx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7CEBCB4-1821-6148-95F2-CBDC48CE8F61}"/>
                  </a:ext>
                </a:extLst>
              </p:cNvPr>
              <p:cNvSpPr/>
              <p:nvPr/>
            </p:nvSpPr>
            <p:spPr>
              <a:xfrm>
                <a:off x="502660" y="2847108"/>
                <a:ext cx="5060372" cy="160020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buClr>
                    <a:schemeClr val="tx1"/>
                  </a:buClr>
                </a:pPr>
                <a:r>
                  <a:rPr lang="el-G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Για Ν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SDMs </a:t>
                </a:r>
                <a:r>
                  <a:rPr lang="el-G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και που διαθέτουν Μ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functionalities </a:t>
                </a:r>
                <a:r>
                  <a:rPr lang="el-G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το καθένα:</a:t>
                </a:r>
                <a:br>
                  <a:rPr lang="el-G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r>
                          <a:rPr lang="el-G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Ν</m:t>
                        </m:r>
                      </m:sup>
                    </m:sSup>
                  </m:oMath>
                </a14:m>
                <a:r>
                  <a:rPr lang="el-G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πιθανές λύσεις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7CEBCB4-1821-6148-95F2-CBDC48CE8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60" y="2847108"/>
                <a:ext cx="5060372" cy="1600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20668B-94E7-872D-B76C-360C3E4F0A16}"/>
              </a:ext>
            </a:extLst>
          </p:cNvPr>
          <p:cNvSpPr txBox="1"/>
          <p:nvPr/>
        </p:nvSpPr>
        <p:spPr>
          <a:xfrm>
            <a:off x="475384" y="4624684"/>
            <a:ext cx="5277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Δυναμικά Μεταβαλλόμενες Συνθήκες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Αλληλεξαρτώμενες Μεταβλητές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Υψηλής Διάστασης Χώρος Αναζήτησης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24934-668D-3A78-A815-28E7EF0DF973}"/>
              </a:ext>
            </a:extLst>
          </p:cNvPr>
          <p:cNvSpPr txBox="1"/>
          <p:nvPr/>
        </p:nvSpPr>
        <p:spPr>
          <a:xfrm>
            <a:off x="2504641" y="514455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Χαρακτηριστικά 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924E6-E775-B69A-CC4B-36A460654427}"/>
              </a:ext>
            </a:extLst>
          </p:cNvPr>
          <p:cNvSpPr txBox="1"/>
          <p:nvPr/>
        </p:nvSpPr>
        <p:spPr>
          <a:xfrm>
            <a:off x="49407" y="226685"/>
            <a:ext cx="392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Ανάλυση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9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B0DD9-A9B8-417E-2157-622B522D0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B07BDD0-B520-E80E-2A1B-4D41ADDDE6FA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7F3B35-D1EA-41CF-9915-E08E3CBABC38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511AE-185F-22B4-1BF0-ABDCF52B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32" y="766654"/>
            <a:ext cx="6768291" cy="4958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D8D68-6479-4D64-E793-E61643097634}"/>
              </a:ext>
            </a:extLst>
          </p:cNvPr>
          <p:cNvSpPr txBox="1"/>
          <p:nvPr/>
        </p:nvSpPr>
        <p:spPr>
          <a:xfrm>
            <a:off x="285783" y="1177427"/>
            <a:ext cx="527724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Καθορισμός της Ή/Μ λειτουργίας που πρέπει να επιτελεί κάθε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SDM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για την βέλτιστη δρομολόγηση του σήματος σε πολλαπλούς χρήστες</a:t>
            </a:r>
          </a:p>
          <a:p>
            <a:pPr lvl="0">
              <a:buClr>
                <a:schemeClr val="tx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592BD8-3079-80EB-48E5-9F4CBDBE4585}"/>
              </a:ext>
            </a:extLst>
          </p:cNvPr>
          <p:cNvSpPr/>
          <p:nvPr/>
        </p:nvSpPr>
        <p:spPr>
          <a:xfrm>
            <a:off x="502660" y="2847108"/>
            <a:ext cx="5060372" cy="160020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>
              <a:srgbClr val="9F5ED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Μη πρακτική η χρήση ντετερμινιστικών μεθόδων. </a:t>
            </a:r>
          </a:p>
          <a:p>
            <a:pPr algn="ctr"/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ικανότερη προσέγγιση:</a:t>
            </a:r>
          </a:p>
          <a:p>
            <a:pPr algn="ctr"/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l-GR" sz="2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Μεταευρετικόι</a:t>
            </a:r>
            <a:r>
              <a:rPr lang="el-GR" sz="2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l-GR" sz="2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Αλγορίθμοι</a:t>
            </a: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39BF1-6F25-6503-F7E8-857AD5273BF0}"/>
              </a:ext>
            </a:extLst>
          </p:cNvPr>
          <p:cNvSpPr txBox="1"/>
          <p:nvPr/>
        </p:nvSpPr>
        <p:spPr>
          <a:xfrm>
            <a:off x="475384" y="4624684"/>
            <a:ext cx="5277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Δυναμικά Μεταβαλλόμενες Συνθήκες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Αλληλεξαρτώμενες Μεταβλητές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Υψηλής Διάστασης Χώρος Αναζήτησης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87BDD-CFA9-EB17-359B-6734965FF3BE}"/>
              </a:ext>
            </a:extLst>
          </p:cNvPr>
          <p:cNvSpPr txBox="1"/>
          <p:nvPr/>
        </p:nvSpPr>
        <p:spPr>
          <a:xfrm>
            <a:off x="2504641" y="514455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Χαρακτηριστικά 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55FFC-E110-64F9-BF48-020A4227E8A1}"/>
              </a:ext>
            </a:extLst>
          </p:cNvPr>
          <p:cNvSpPr txBox="1"/>
          <p:nvPr/>
        </p:nvSpPr>
        <p:spPr>
          <a:xfrm>
            <a:off x="49407" y="226685"/>
            <a:ext cx="392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Ανάλυση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41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F54C6-8E97-484E-CC79-2A5A743C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76A054-BA3E-54C0-8C81-801437833677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CA187E-54D7-8456-5BC7-D01E2DDD2175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70872-AD1F-EAA6-8719-9519E1196A30}"/>
              </a:ext>
            </a:extLst>
          </p:cNvPr>
          <p:cNvSpPr txBox="1"/>
          <p:nvPr/>
        </p:nvSpPr>
        <p:spPr>
          <a:xfrm>
            <a:off x="353291" y="1101436"/>
            <a:ext cx="1123257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Ευφυείς μέθοδοι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στοχαστικής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αναζήτησης λύσεων σε δύσκολα προβλήματα.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Δεν εγγυώνται τη βέλτιστη λύση, αλλά βρίσκουν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καλές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προσεγγίσεις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Διάσημοι λόγω της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ευελιξίας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και της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απόδοσής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τους.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Περιλαμβάνουν: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Αλγόριθμους Σμήνους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Εμπνέονται από φυσικά συστήματα (μέλισσες, μυρμήγκια).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Γενετικούς Αλγορίθμους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Βασίζονται σε μηχανισμούς εξέλιξης (γονιδιακή μετάλλαξη, επιλογή).</a:t>
            </a: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CF3CF-F469-929F-8C8C-E0B52F744B2D}"/>
              </a:ext>
            </a:extLst>
          </p:cNvPr>
          <p:cNvSpPr txBox="1"/>
          <p:nvPr/>
        </p:nvSpPr>
        <p:spPr>
          <a:xfrm>
            <a:off x="2378218" y="463474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Μεταευρετικοί Αλγόριθμοι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5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F4F7-4CDF-4F90-A9A3-C0FA1BA0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A35B5-C1CA-0747-4CCB-FD5CC9B03946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D05049-0303-5F2A-EB8E-6D188B692FF0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DF6E8-5D73-CCAC-C98F-DDD59F3FC304}"/>
              </a:ext>
            </a:extLst>
          </p:cNvPr>
          <p:cNvSpPr txBox="1"/>
          <p:nvPr/>
        </p:nvSpPr>
        <p:spPr>
          <a:xfrm>
            <a:off x="305665" y="1084713"/>
            <a:ext cx="66250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Ακμές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Αντιπροσωπεύουν όλα τα πιθανά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μονοπάτια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διάδοσης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μεταξύ των στοιχείων του συστήματος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Πληροφορία :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μήκος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υπολογισμός απωλειών,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delay spread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Σειριακά συνδεδεμένες ακμές από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Μονοπάτι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l-GR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92B6A5-FC0C-4C22-EEFB-CBCAFA92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26" y="1837710"/>
            <a:ext cx="4987893" cy="2974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49475B-C589-EDF0-A4C5-FBFE94E386A0}"/>
              </a:ext>
            </a:extLst>
          </p:cNvPr>
          <p:cNvSpPr txBox="1"/>
          <p:nvPr/>
        </p:nvSpPr>
        <p:spPr>
          <a:xfrm>
            <a:off x="2366655" y="684603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Αφαιρετικό Μοντέλο Γράφου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79E8CE-7BFA-F5E1-B19F-09B8224F40CB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Επίλυση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42DFAD-5DCD-96F7-8A51-74E3C791D177}"/>
              </a:ext>
            </a:extLst>
          </p:cNvPr>
          <p:cNvSpPr/>
          <p:nvPr/>
        </p:nvSpPr>
        <p:spPr>
          <a:xfrm>
            <a:off x="412353" y="4962782"/>
            <a:ext cx="6056346" cy="1292492"/>
          </a:xfrm>
          <a:prstGeom prst="roundRect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Εκτίμηση συνολικού μήκους και ισχύος των μονοπατιών στον δέκτη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401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52979">
        <p14:reveal/>
      </p:transition>
    </mc:Choice>
    <mc:Fallback>
      <p:transition spd="slow" advTm="5297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A31E0-1646-FCEB-88A8-C374B330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68E728F-3F5F-46CE-6A42-76035897ECC0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9566D-8D33-2CCD-B98E-C577A8790D70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26847-05AB-439E-C60B-64770574A40D}"/>
              </a:ext>
            </a:extLst>
          </p:cNvPr>
          <p:cNvSpPr txBox="1"/>
          <p:nvPr/>
        </p:nvSpPr>
        <p:spPr>
          <a:xfrm>
            <a:off x="305666" y="1084713"/>
            <a:ext cx="65938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Κόμβοι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Χρήστες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και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Πομποί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Οι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SDMs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κόμβοι χαρακτηρίζονται από έναν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Πίνακα Δρομολόγησης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l-G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Για δεδομένη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εισερχόμενη ακμή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και δεδομένη ενεργή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Η/Μ λειτουργία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Αντίστοιχη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κατανομή ισχύος εξόδου.</a:t>
            </a:r>
          </a:p>
          <a:p>
            <a:pPr marL="342900" indent="-342900">
              <a:buFontTx/>
              <a:buChar char="-"/>
            </a:pPr>
            <a:endParaRPr lang="el-GR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l-G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ED8A0-4E9A-5B44-AB2E-A49336FD6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16" y="2565652"/>
            <a:ext cx="5320930" cy="2670432"/>
          </a:xfrm>
          <a:prstGeom prst="rect">
            <a:avLst/>
          </a:prstGeom>
          <a:effectLst>
            <a:glow>
              <a:srgbClr val="FFFF00">
                <a:alpha val="50000"/>
              </a:srgbClr>
            </a:glow>
            <a:softEdge rad="254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7E3AA-F9D8-7D95-4F30-02A2BFE1F3BF}"/>
              </a:ext>
            </a:extLst>
          </p:cNvPr>
          <p:cNvSpPr/>
          <p:nvPr/>
        </p:nvSpPr>
        <p:spPr>
          <a:xfrm>
            <a:off x="8737475" y="1061770"/>
            <a:ext cx="644237" cy="656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F015F-9464-A423-6B41-CA075C63EC2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107382" y="1390042"/>
            <a:ext cx="1630093" cy="408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396EC1-3F9E-932A-75FE-C72888690692}"/>
              </a:ext>
            </a:extLst>
          </p:cNvPr>
          <p:cNvCxnSpPr>
            <a:stCxn id="6" idx="3"/>
          </p:cNvCxnSpPr>
          <p:nvPr/>
        </p:nvCxnSpPr>
        <p:spPr>
          <a:xfrm flipV="1">
            <a:off x="9381712" y="630883"/>
            <a:ext cx="1092324" cy="759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B0EAB8-BD07-3853-95D9-3D15BCFC587B}"/>
              </a:ext>
            </a:extLst>
          </p:cNvPr>
          <p:cNvCxnSpPr>
            <a:stCxn id="6" idx="3"/>
          </p:cNvCxnSpPr>
          <p:nvPr/>
        </p:nvCxnSpPr>
        <p:spPr>
          <a:xfrm>
            <a:off x="9381712" y="1390042"/>
            <a:ext cx="1404052" cy="408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21BDF0-C31F-6BA9-B172-B2D0771985F5}"/>
              </a:ext>
            </a:extLst>
          </p:cNvPr>
          <p:cNvCxnSpPr>
            <a:stCxn id="6" idx="3"/>
          </p:cNvCxnSpPr>
          <p:nvPr/>
        </p:nvCxnSpPr>
        <p:spPr>
          <a:xfrm>
            <a:off x="9381712" y="1390042"/>
            <a:ext cx="1092324" cy="98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A28368-1DB6-74DE-9804-0CF6D825A040}"/>
              </a:ext>
            </a:extLst>
          </p:cNvPr>
          <p:cNvSpPr txBox="1"/>
          <p:nvPr/>
        </p:nvSpPr>
        <p:spPr>
          <a:xfrm>
            <a:off x="7554191" y="1315934"/>
            <a:ext cx="57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180F0D-A6C6-85D7-7289-EB3D98FBD43D}"/>
              </a:ext>
            </a:extLst>
          </p:cNvPr>
          <p:cNvSpPr txBox="1"/>
          <p:nvPr/>
        </p:nvSpPr>
        <p:spPr>
          <a:xfrm>
            <a:off x="9453130" y="789584"/>
            <a:ext cx="57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78A18-1F2A-D7EB-CF27-8EA5FF67DFD6}"/>
              </a:ext>
            </a:extLst>
          </p:cNvPr>
          <p:cNvSpPr txBox="1"/>
          <p:nvPr/>
        </p:nvSpPr>
        <p:spPr>
          <a:xfrm>
            <a:off x="9819449" y="1232133"/>
            <a:ext cx="57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6B64B-7F7C-5B0E-6AEB-59A7850AAE51}"/>
              </a:ext>
            </a:extLst>
          </p:cNvPr>
          <p:cNvSpPr txBox="1"/>
          <p:nvPr/>
        </p:nvSpPr>
        <p:spPr>
          <a:xfrm>
            <a:off x="9929193" y="1719702"/>
            <a:ext cx="57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40EF4DE-7DDF-AE8C-0E6E-439C7C11AE7F}"/>
              </a:ext>
            </a:extLst>
          </p:cNvPr>
          <p:cNvSpPr/>
          <p:nvPr/>
        </p:nvSpPr>
        <p:spPr>
          <a:xfrm>
            <a:off x="412353" y="4962782"/>
            <a:ext cx="6056346" cy="1292492"/>
          </a:xfrm>
          <a:prstGeom prst="roundRect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Ενθυλακώνει την πληροφορία της απόκρισης ισχύος των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SDMs </a:t>
            </a: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στα πλαίσια του γραφικού μοντέλου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AAFEF-F864-6AF8-77B0-4E3AD07DCB75}"/>
              </a:ext>
            </a:extLst>
          </p:cNvPr>
          <p:cNvSpPr txBox="1"/>
          <p:nvPr/>
        </p:nvSpPr>
        <p:spPr>
          <a:xfrm>
            <a:off x="2366655" y="684603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Αφαιρετικό Μοντέλο Γράφου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0ADA49-1F1A-C762-2902-E6C98BFAF53D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Επίλυση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10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B71D-B4BF-65B4-5CEA-3E3B13C15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4B7274F-0956-5E6F-114A-8AE610CFE082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12F124-95B9-5F88-BAF8-2892DDD97F66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E9708-9A97-1AA3-B8DA-96572598A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4046"/>
            <a:ext cx="5221600" cy="4296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ABFFB2-5B73-7372-B5AF-60570BF3F567}"/>
              </a:ext>
            </a:extLst>
          </p:cNvPr>
          <p:cNvSpPr txBox="1"/>
          <p:nvPr/>
        </p:nvSpPr>
        <p:spPr>
          <a:xfrm>
            <a:off x="288349" y="1287426"/>
            <a:ext cx="56760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Αρχικοποίηση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ομοιόμορφης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κατανομής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για όλες τις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H/M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λειτουργίες των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SDMs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Όλα τα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SDM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είναι αρχικά ανενεργά.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Εκπομπή ισχύος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Ενεργοποίηση Η/Μ λειτουργίας με βάση την κατανομή.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Εκτίμηση σήματος στον δέκτη </a:t>
            </a: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Καλό σήμα; Μεταευρετικοί Πράκτορες Αύξηση κατανομών.</a:t>
            </a: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45787-5407-523B-5299-826FCA9CF15F}"/>
              </a:ext>
            </a:extLst>
          </p:cNvPr>
          <p:cNvSpPr txBox="1"/>
          <p:nvPr/>
        </p:nvSpPr>
        <p:spPr>
          <a:xfrm>
            <a:off x="2373023" y="688350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Προσομοίωση Διάδοσης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07BD45-46E0-943B-BEFE-3D72DA428B7D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Επίλυση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94028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4089B-052C-7593-C993-BF181A2B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72EE763-6095-C6BF-0013-3A9655606657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4CC2C1-4FB1-DA71-47F2-F809A36A714D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97A88-3424-4B1A-D8F4-910C6CC38C9D}"/>
              </a:ext>
            </a:extLst>
          </p:cNvPr>
          <p:cNvSpPr txBox="1"/>
          <p:nvPr/>
        </p:nvSpPr>
        <p:spPr>
          <a:xfrm>
            <a:off x="475384" y="1287426"/>
            <a:ext cx="59565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ποιότητα του σήματος εκτιμάται με βάση την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ισχύ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και το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Πολύκριτηριακή Βελτιστοποίηση </a:t>
            </a: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Διαφορετικό προφίλ μεγεθών  Η χρήση κοινής συνάρτησης στόχου δεν είναι πρακτική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5FDE2-00A8-5988-132E-E4E2C188B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2" y="1417600"/>
            <a:ext cx="4509599" cy="39435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C5E75D-C88E-0695-985F-3FCBCD949FC3}"/>
              </a:ext>
            </a:extLst>
          </p:cNvPr>
          <p:cNvSpPr txBox="1"/>
          <p:nvPr/>
        </p:nvSpPr>
        <p:spPr>
          <a:xfrm>
            <a:off x="2378218" y="617381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Εκτίμηση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Λύσεων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7FD23-1CCE-9724-40D3-3EB7BFD96830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Επίλυση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533152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E3F11-F463-1C36-8F7A-EE74EE29F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0CE5450-6FC4-BDFD-5442-B1D7023D9DAB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DF236A-E75C-3338-3D22-D317A1ACAD9E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E7352-2C49-21EF-2C1A-A20CE4F6571C}"/>
              </a:ext>
            </a:extLst>
          </p:cNvPr>
          <p:cNvSpPr txBox="1"/>
          <p:nvPr/>
        </p:nvSpPr>
        <p:spPr>
          <a:xfrm>
            <a:off x="475384" y="1287426"/>
            <a:ext cx="59565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ποιότητα του σήματος εκτιμάται με βάση την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ισχύ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και το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Πολύκριτηριακή Βελτιστοποίηση </a:t>
            </a: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Διαφορετικό προφίλ μεγεθών  Η χρήση κοινής συνάρτησης στόχου δεν είναι πρακτική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06240-B0B0-04FC-3597-A3670E262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2" y="1417600"/>
            <a:ext cx="4509599" cy="39435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1AF95-8EE8-A2BA-B297-F21C06BBA4FC}"/>
              </a:ext>
            </a:extLst>
          </p:cNvPr>
          <p:cNvSpPr txBox="1"/>
          <p:nvPr/>
        </p:nvSpPr>
        <p:spPr>
          <a:xfrm>
            <a:off x="2378218" y="617381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Εκτίμηση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Λύσεων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9080FF-D898-B711-3A1C-769C3EC47826}"/>
              </a:ext>
            </a:extLst>
          </p:cNvPr>
          <p:cNvSpPr/>
          <p:nvPr/>
        </p:nvSpPr>
        <p:spPr>
          <a:xfrm>
            <a:off x="685800" y="4477950"/>
            <a:ext cx="5746173" cy="883228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Εκτίμηση με βάση </a:t>
            </a:r>
            <a:br>
              <a:rPr lang="el-GR" sz="2400" dirty="0">
                <a:solidFill>
                  <a:schemeClr val="tx1"/>
                </a:solidFill>
              </a:rPr>
            </a:br>
            <a:r>
              <a:rPr lang="el-GR" sz="2400" dirty="0">
                <a:solidFill>
                  <a:schemeClr val="tx1"/>
                </a:solidFill>
              </a:rPr>
              <a:t>Παρέτο Κυριαρχία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E3007-4B4A-6BA7-F47F-EE4524B5F24F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Επίλυση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68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AC02C-4E9B-BFCC-6918-4F731CD24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09B2BA7-44AC-3880-6A38-E5B9DB4F2FB9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70CECA-0D84-3808-5F17-FEA52F7A9C42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855B5-B4B2-665B-FEBB-EAEFBDE9F0E0}"/>
              </a:ext>
            </a:extLst>
          </p:cNvPr>
          <p:cNvSpPr txBox="1"/>
          <p:nvPr/>
        </p:nvSpPr>
        <p:spPr>
          <a:xfrm>
            <a:off x="2400732" y="581886"/>
            <a:ext cx="7390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Προτεινόμενη Μεταευρετική Τεχνική -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HERA</a:t>
            </a:r>
          </a:p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C517EB-2175-CE77-A21D-F52374899983}"/>
              </a:ext>
            </a:extLst>
          </p:cNvPr>
          <p:cNvSpPr txBox="1"/>
          <p:nvPr/>
        </p:nvSpPr>
        <p:spPr>
          <a:xfrm>
            <a:off x="475384" y="1120489"/>
            <a:ext cx="1040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HERA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εκτελείται σε δύο στάδια.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A37D0-DA5A-8825-928D-8A053521E403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Επίλυση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0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F0B6-B864-CC78-6889-4A814D267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6749EB1-3E13-88F7-C2DE-21F5C5168A5B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D998F5-5A83-D8F9-7489-F692DA08D359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56C947-A5D2-91FF-8117-897CCE7E1E66}"/>
              </a:ext>
            </a:extLst>
          </p:cNvPr>
          <p:cNvSpPr/>
          <p:nvPr/>
        </p:nvSpPr>
        <p:spPr>
          <a:xfrm>
            <a:off x="475384" y="2187372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Κατασκευή Ν Λύσεων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CF3E02-C580-F5B0-B375-FD4EC1A80690}"/>
              </a:ext>
            </a:extLst>
          </p:cNvPr>
          <p:cNvSpPr/>
          <p:nvPr/>
        </p:nvSpPr>
        <p:spPr>
          <a:xfrm>
            <a:off x="475384" y="3266690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Κατάταξη τους σε Παρέτο Μέτωπα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34A1630-13C2-2626-444A-CECE2E8CD860}"/>
                  </a:ext>
                </a:extLst>
              </p:cNvPr>
              <p:cNvSpPr/>
              <p:nvPr/>
            </p:nvSpPr>
            <p:spPr>
              <a:xfrm>
                <a:off x="475384" y="4328060"/>
                <a:ext cx="4988634" cy="800219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Επιβράβευση </a:t>
                </a:r>
                <a:r>
                  <a:rPr lang="el-GR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∙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𝑟𝑎𝑛𝑘</m:t>
                        </m:r>
                      </m:sup>
                    </m:sSup>
                  </m:oMath>
                </a14:m>
                <a:endParaRPr lang="el-GR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34A1630-13C2-2626-444A-CECE2E8CD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4" y="4328060"/>
                <a:ext cx="4988634" cy="80021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6E2674A-8851-C5D4-A847-9885A526F772}"/>
              </a:ext>
            </a:extLst>
          </p:cNvPr>
          <p:cNvSpPr/>
          <p:nvPr/>
        </p:nvSpPr>
        <p:spPr>
          <a:xfrm>
            <a:off x="475384" y="5389430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Επιβράβευση Τυχαίων Λύσεων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EFF29C-48D7-6D00-1CD9-504C5126AA2F}"/>
              </a:ext>
            </a:extLst>
          </p:cNvPr>
          <p:cNvCxnSpPr>
            <a:stCxn id="6" idx="2"/>
            <a:endCxn id="21" idx="0"/>
          </p:cNvCxnSpPr>
          <p:nvPr/>
        </p:nvCxnSpPr>
        <p:spPr>
          <a:xfrm>
            <a:off x="2969701" y="2987591"/>
            <a:ext cx="0" cy="27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B4C65B-E46C-2047-B136-4B8165D77E29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2969701" y="4066909"/>
            <a:ext cx="0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125955-B40D-D33E-488A-2558A6573631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969701" y="5128279"/>
            <a:ext cx="0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66A0BEF-D229-D8DA-8C6F-402C2AFC1CF9}"/>
              </a:ext>
            </a:extLst>
          </p:cNvPr>
          <p:cNvSpPr txBox="1"/>
          <p:nvPr/>
        </p:nvSpPr>
        <p:spPr>
          <a:xfrm>
            <a:off x="1281177" y="1622524"/>
            <a:ext cx="3377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Στάδιο Εξερεύνησης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BE6598-5CB7-B27B-9A4B-A3E86DC727BC}"/>
              </a:ext>
            </a:extLst>
          </p:cNvPr>
          <p:cNvSpPr txBox="1"/>
          <p:nvPr/>
        </p:nvSpPr>
        <p:spPr>
          <a:xfrm>
            <a:off x="475384" y="1120489"/>
            <a:ext cx="1040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HERA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εκτελείται σε δύο στάδια.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99775A-86DA-BD16-E2BC-ADC7E1AFD1E2}"/>
              </a:ext>
            </a:extLst>
          </p:cNvPr>
          <p:cNvSpPr txBox="1"/>
          <p:nvPr/>
        </p:nvSpPr>
        <p:spPr>
          <a:xfrm>
            <a:off x="2400732" y="581886"/>
            <a:ext cx="7390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Προτεινόμενη Μεταευρετική Τεχνική -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HERA</a:t>
            </a:r>
          </a:p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300C53-1CE2-0993-F330-F5AB897B8702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Επίλυση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2117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42DBBFA-C81A-6629-B9D3-D91D07CC16BC}"/>
              </a:ext>
            </a:extLst>
          </p:cNvPr>
          <p:cNvSpPr txBox="1"/>
          <p:nvPr/>
        </p:nvSpPr>
        <p:spPr>
          <a:xfrm>
            <a:off x="170011" y="758711"/>
            <a:ext cx="701646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Εισαγωγή / Κίνητρα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l-G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Ανάλυση του προβλήματος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Επίλυση του Προβλήματος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Μοντελοποίηση</a:t>
            </a:r>
          </a:p>
          <a:p>
            <a:pPr lvl="1"/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Προσομοίωση Διάδοσης</a:t>
            </a:r>
          </a:p>
          <a:p>
            <a:pPr lvl="1"/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Εκτίμηση Λύσεων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Προτεινόμενος Αλγόριθμος -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HERA</a:t>
            </a:r>
            <a:endParaRPr lang="el-G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Αποτελέσματα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Συμπεράσματα / Μελλοντικές </a:t>
            </a:r>
            <a:r>
              <a:rPr lang="el-G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Διερευνύσεις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102407-46D2-2EB9-DF99-5A4236FA27EE}"/>
              </a:ext>
            </a:extLst>
          </p:cNvPr>
          <p:cNvSpPr txBox="1">
            <a:spLocks/>
          </p:cNvSpPr>
          <p:nvPr/>
        </p:nvSpPr>
        <p:spPr>
          <a:xfrm>
            <a:off x="170011" y="4448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Περιεχόμενα</a:t>
            </a:r>
            <a:endParaRPr lang="en-US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EAD5E-B13B-EFEE-4D12-C92C70E3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06" y="1958743"/>
            <a:ext cx="5490701" cy="32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8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65A1-356F-78C5-7EF4-F623AA0E8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86AA838-B851-1257-E5C4-06A89465C2CE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C4CEE1-E696-D305-DB26-556B7DD8F82C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54B1E1-ABF0-4101-8FC5-040884F7BAF1}"/>
              </a:ext>
            </a:extLst>
          </p:cNvPr>
          <p:cNvSpPr/>
          <p:nvPr/>
        </p:nvSpPr>
        <p:spPr>
          <a:xfrm>
            <a:off x="475384" y="2187372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Κατασκευή Ν Λύσεων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15CC858-4243-B3C6-385C-5244675EC5D6}"/>
              </a:ext>
            </a:extLst>
          </p:cNvPr>
          <p:cNvSpPr/>
          <p:nvPr/>
        </p:nvSpPr>
        <p:spPr>
          <a:xfrm>
            <a:off x="475384" y="3266690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Κατάταξη τους σε Παρέτο Μέτωπα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D1A19CF-09DD-20C6-9055-84A8B0868C05}"/>
                  </a:ext>
                </a:extLst>
              </p:cNvPr>
              <p:cNvSpPr/>
              <p:nvPr/>
            </p:nvSpPr>
            <p:spPr>
              <a:xfrm>
                <a:off x="475384" y="4328060"/>
                <a:ext cx="4988634" cy="800219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Επιβράβευση </a:t>
                </a:r>
                <a:r>
                  <a:rPr lang="el-GR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∙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𝑟𝑎𝑛𝑘</m:t>
                        </m:r>
                      </m:sup>
                    </m:sSup>
                  </m:oMath>
                </a14:m>
                <a:endParaRPr lang="el-GR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D1A19CF-09DD-20C6-9055-84A8B0868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4" y="4328060"/>
                <a:ext cx="4988634" cy="80021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5D48AE-B3DB-7449-BC64-D88B31E07ABF}"/>
              </a:ext>
            </a:extLst>
          </p:cNvPr>
          <p:cNvSpPr/>
          <p:nvPr/>
        </p:nvSpPr>
        <p:spPr>
          <a:xfrm>
            <a:off x="475384" y="5389430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Επιβράβευση Τυχαίων Λύσεων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680618-2ECF-8833-86B1-3D9DDE5EA941}"/>
              </a:ext>
            </a:extLst>
          </p:cNvPr>
          <p:cNvCxnSpPr>
            <a:stCxn id="6" idx="2"/>
            <a:endCxn id="21" idx="0"/>
          </p:cNvCxnSpPr>
          <p:nvPr/>
        </p:nvCxnSpPr>
        <p:spPr>
          <a:xfrm>
            <a:off x="2969701" y="2987591"/>
            <a:ext cx="0" cy="27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7A3A4F-9F7A-949A-9C15-D20712C1303C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2969701" y="4066909"/>
            <a:ext cx="0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8CEA3B-311A-D739-E078-50ADC7D4DA6C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969701" y="5128279"/>
            <a:ext cx="0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E8073B3-4A58-1C4D-8E15-8CB4E3E398FF}"/>
              </a:ext>
            </a:extLst>
          </p:cNvPr>
          <p:cNvSpPr txBox="1"/>
          <p:nvPr/>
        </p:nvSpPr>
        <p:spPr>
          <a:xfrm>
            <a:off x="1281177" y="1622524"/>
            <a:ext cx="3377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Στάδιο Εξερεύνησης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96388B-0C21-DBEE-04C8-255FBD0CA022}"/>
              </a:ext>
            </a:extLst>
          </p:cNvPr>
          <p:cNvSpPr/>
          <p:nvPr/>
        </p:nvSpPr>
        <p:spPr>
          <a:xfrm>
            <a:off x="6727982" y="2187372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Αύξηση Συντελεστή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2 ∙ Q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B1896B-924B-5331-C8DD-A2EB2B7C89A3}"/>
              </a:ext>
            </a:extLst>
          </p:cNvPr>
          <p:cNvSpPr/>
          <p:nvPr/>
        </p:nvSpPr>
        <p:spPr>
          <a:xfrm>
            <a:off x="6727982" y="3266690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Επιβράβευση των Καλύτερων Λύσεων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D9A2E9-9BAE-7108-61FB-B8DA8A1DFB2A}"/>
              </a:ext>
            </a:extLst>
          </p:cNvPr>
          <p:cNvSpPr/>
          <p:nvPr/>
        </p:nvSpPr>
        <p:spPr>
          <a:xfrm>
            <a:off x="6727982" y="4328060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Κατασκευή Μ Λύσεων (Μ &gt;&gt; Ν)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C7EF16-5E88-CA82-91C2-D1CF2A900BF8}"/>
              </a:ext>
            </a:extLst>
          </p:cNvPr>
          <p:cNvSpPr/>
          <p:nvPr/>
        </p:nvSpPr>
        <p:spPr>
          <a:xfrm>
            <a:off x="6727982" y="5389430"/>
            <a:ext cx="4988634" cy="800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Εκτέλεση Τοπικών Αναζητήσεων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A8CD3-BF43-BCD1-B742-B40EC1D10228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9222299" y="2987591"/>
            <a:ext cx="0" cy="27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BF355C-6D81-F5C1-BE3A-5B58D02E42B5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9222299" y="4066909"/>
            <a:ext cx="0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DEE4CC-9120-F06E-2B6D-B065CABE2C6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222299" y="5128279"/>
            <a:ext cx="0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ADC2D4-B515-0477-4B18-A89749A97D11}"/>
              </a:ext>
            </a:extLst>
          </p:cNvPr>
          <p:cNvSpPr txBox="1"/>
          <p:nvPr/>
        </p:nvSpPr>
        <p:spPr>
          <a:xfrm>
            <a:off x="7533775" y="1622524"/>
            <a:ext cx="3377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Στάδιο Εκμετάλλευσης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B6F3D-626D-8ABE-4542-4C6E09CE1C85}"/>
              </a:ext>
            </a:extLst>
          </p:cNvPr>
          <p:cNvSpPr txBox="1"/>
          <p:nvPr/>
        </p:nvSpPr>
        <p:spPr>
          <a:xfrm>
            <a:off x="475384" y="1120489"/>
            <a:ext cx="1040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HERA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εκτελείται σε δύο στάδια.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5E152-81AC-FD87-817F-F7BFE4E20F67}"/>
              </a:ext>
            </a:extLst>
          </p:cNvPr>
          <p:cNvSpPr txBox="1"/>
          <p:nvPr/>
        </p:nvSpPr>
        <p:spPr>
          <a:xfrm>
            <a:off x="2400732" y="581886"/>
            <a:ext cx="7390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Προτεινόμενη Μεταευρετική Τεχνική -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HERA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B7DC03-74EF-45B3-0159-CAACF9CEFC1A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Επίλυση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92CFA-43CB-48C0-D6DA-01EF16D5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D420532-E101-256E-32F0-6C07990F1192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F6E99-173D-476A-57D3-21D792B92E9A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F7467D-21E3-EE91-EC4A-B3364EBC3846}"/>
              </a:ext>
            </a:extLst>
          </p:cNvPr>
          <p:cNvSpPr/>
          <p:nvPr/>
        </p:nvSpPr>
        <p:spPr>
          <a:xfrm>
            <a:off x="5838963" y="1368892"/>
            <a:ext cx="2337954" cy="209896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25BD5A5-79BA-CAB8-5A05-586B9BEAA553}"/>
              </a:ext>
            </a:extLst>
          </p:cNvPr>
          <p:cNvCxnSpPr>
            <a:stCxn id="15" idx="4"/>
            <a:endCxn id="15" idx="2"/>
          </p:cNvCxnSpPr>
          <p:nvPr/>
        </p:nvCxnSpPr>
        <p:spPr>
          <a:xfrm rot="5400000" flipH="1">
            <a:off x="5898711" y="2358627"/>
            <a:ext cx="1049482" cy="1168977"/>
          </a:xfrm>
          <a:prstGeom prst="curvedConnector4">
            <a:avLst>
              <a:gd name="adj1" fmla="val -27723"/>
              <a:gd name="adj2" fmla="val 127556"/>
            </a:avLst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B459CB4-F7AD-899A-EDC8-1261CB91C59B}"/>
              </a:ext>
            </a:extLst>
          </p:cNvPr>
          <p:cNvSpPr/>
          <p:nvPr/>
        </p:nvSpPr>
        <p:spPr>
          <a:xfrm>
            <a:off x="8362084" y="4010588"/>
            <a:ext cx="2590802" cy="22167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A50924-BEA0-EDEF-018E-9622CD1C37CF}"/>
              </a:ext>
            </a:extLst>
          </p:cNvPr>
          <p:cNvCxnSpPr>
            <a:stCxn id="15" idx="5"/>
            <a:endCxn id="32" idx="1"/>
          </p:cNvCxnSpPr>
          <p:nvPr/>
        </p:nvCxnSpPr>
        <p:spPr>
          <a:xfrm>
            <a:off x="7834532" y="3160470"/>
            <a:ext cx="906966" cy="117475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5E7192-4483-DE28-276C-B27DABF632EE}"/>
              </a:ext>
            </a:extLst>
          </p:cNvPr>
          <p:cNvSpPr txBox="1"/>
          <p:nvPr/>
        </p:nvSpPr>
        <p:spPr>
          <a:xfrm rot="3159798">
            <a:off x="7650123" y="3593956"/>
            <a:ext cx="188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criteria is met</a:t>
            </a:r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3B5B7D42-6F13-4AEF-11EC-2497213D2340}"/>
              </a:ext>
            </a:extLst>
          </p:cNvPr>
          <p:cNvCxnSpPr>
            <a:stCxn id="32" idx="0"/>
            <a:endCxn id="15" idx="6"/>
          </p:cNvCxnSpPr>
          <p:nvPr/>
        </p:nvCxnSpPr>
        <p:spPr>
          <a:xfrm rot="16200000" flipV="1">
            <a:off x="8121094" y="2474197"/>
            <a:ext cx="1592214" cy="1480568"/>
          </a:xfrm>
          <a:prstGeom prst="curvedConnector2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65BF263-DFF0-BBB6-67BA-8FCB19D44F87}"/>
              </a:ext>
            </a:extLst>
          </p:cNvPr>
          <p:cNvSpPr txBox="1"/>
          <p:nvPr/>
        </p:nvSpPr>
        <p:spPr>
          <a:xfrm>
            <a:off x="322118" y="1494525"/>
            <a:ext cx="49356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Μετά από έναν αριθμό επαναλήψεων ξεκινάει η κλήση του σταδίου εκμετάλλευσης.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Καλείται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περιοδικά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άνα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κάποιον αριθμό επαναλήψεων.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συχνότητα κλήσης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αυξάνεται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οδηγώντας τον αλγόριθμο στην σύγκλιση.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2F43B8-D46B-545F-F0F9-D5ADF9FB917A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Επίλυση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D8A16A-54B0-7E4E-E028-BEDF7170C16B}"/>
              </a:ext>
            </a:extLst>
          </p:cNvPr>
          <p:cNvSpPr txBox="1"/>
          <p:nvPr/>
        </p:nvSpPr>
        <p:spPr>
          <a:xfrm>
            <a:off x="2400732" y="581886"/>
            <a:ext cx="7390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Προτεινόμενη Μεταευρετική Τεχνική -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8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820ABB4-5677-48AA-D5A8-6D780EACB102}"/>
              </a:ext>
            </a:extLst>
          </p:cNvPr>
          <p:cNvSpPr txBox="1"/>
          <p:nvPr/>
        </p:nvSpPr>
        <p:spPr>
          <a:xfrm>
            <a:off x="135082" y="1101436"/>
            <a:ext cx="65358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Σύγκριση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NSGA – II ,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Τυχαία Αναζήτηση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x10x5 m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χώρος --{8,16,32,64}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SMDs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{2,4,8} Χρήστες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Ανάλυση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Αρχικοποίηση 100 τυχαιοποιημένων Γράφων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Για κάθε αλγόριθμο 100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runs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 Από τα 100 μέτωπα εξόδου εξάγεται 1 κυρίαρχο.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Hypervolume 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Μετρικό ποιότητας Μετώπου</a:t>
            </a:r>
            <a:b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Λαμβάνει υπόψιν ποιότητα λύσεων και ποικιλομορφία μετώπου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6420FF-E8BB-268B-93EC-F5832D4B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1045"/>
            <a:ext cx="5816312" cy="4462643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EB3D19-0605-73B3-134A-118709E9BC6B}"/>
              </a:ext>
            </a:extLst>
          </p:cNvPr>
          <p:cNvSpPr txBox="1"/>
          <p:nvPr/>
        </p:nvSpPr>
        <p:spPr>
          <a:xfrm>
            <a:off x="2378218" y="463474"/>
            <a:ext cx="7390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Παράμετροι Εισόδου Προσομοίωσης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EDBDF-9CC0-7A49-496E-7FCF050B485F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Αποτελέσματα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7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E48E1-6B3B-2FF0-F235-53779879D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F57C48-1851-D590-4F5E-8A87D768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7671" y="394854"/>
            <a:ext cx="9200531" cy="58604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9B49E4-C280-3C5C-A3EE-BE0EBCD380B0}"/>
              </a:ext>
            </a:extLst>
          </p:cNvPr>
          <p:cNvSpPr txBox="1"/>
          <p:nvPr/>
        </p:nvSpPr>
        <p:spPr>
          <a:xfrm>
            <a:off x="7699664" y="1693719"/>
            <a:ext cx="387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x: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Αριθμός Επαναλήψεων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3D14DF-4C34-9353-19D2-8C9358418DAF}"/>
              </a:ext>
            </a:extLst>
          </p:cNvPr>
          <p:cNvSpPr txBox="1"/>
          <p:nvPr/>
        </p:nvSpPr>
        <p:spPr>
          <a:xfrm>
            <a:off x="2378218" y="463474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Δύο Χρήστες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95B43-9877-AF00-A0E6-E946DCCF9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55" y="3476627"/>
            <a:ext cx="4196628" cy="1537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88B3-0020-D695-5E23-105FDFD0CB21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Αποτελέσματα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7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5F71-9F49-F434-26D1-1F67971E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2BC5D5-824E-94CA-0A19-3FB6A0A6E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7671" y="394854"/>
            <a:ext cx="9200531" cy="58604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096584-13A4-54B1-B7FF-30CE05A32BB1}"/>
              </a:ext>
            </a:extLst>
          </p:cNvPr>
          <p:cNvSpPr txBox="1"/>
          <p:nvPr/>
        </p:nvSpPr>
        <p:spPr>
          <a:xfrm>
            <a:off x="7699664" y="1693719"/>
            <a:ext cx="387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x: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Αριθμός Επαναλήψεων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31F76-FB71-DDDB-CA43-4C5377ECA6F7}"/>
              </a:ext>
            </a:extLst>
          </p:cNvPr>
          <p:cNvSpPr txBox="1"/>
          <p:nvPr/>
        </p:nvSpPr>
        <p:spPr>
          <a:xfrm>
            <a:off x="2378218" y="463474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Δύο Χρήστες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051EBA-B7AC-86B7-0A9A-C1EF0633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55" y="3476627"/>
            <a:ext cx="4196628" cy="15376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FB6EED-B7B5-74F0-79FE-C25FE94F69C9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Αποτελέσματα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67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C188A-D524-974C-91BD-589AD4F5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FD312A-8F09-0C2F-7F44-977AD17D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30" y="571500"/>
            <a:ext cx="935355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D4FD20-1715-C43D-8B66-14FD5BF405C3}"/>
              </a:ext>
            </a:extLst>
          </p:cNvPr>
          <p:cNvSpPr txBox="1"/>
          <p:nvPr/>
        </p:nvSpPr>
        <p:spPr>
          <a:xfrm>
            <a:off x="7491845" y="2109356"/>
            <a:ext cx="4582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Οπτικοποίηση των κυρίαρχων Παρέτο μετώπων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: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 Delay Spread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: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Ισχύς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3B425-AB48-6C7D-39D8-F4D2AF3B200C}"/>
              </a:ext>
            </a:extLst>
          </p:cNvPr>
          <p:cNvSpPr txBox="1"/>
          <p:nvPr/>
        </p:nvSpPr>
        <p:spPr>
          <a:xfrm>
            <a:off x="2378218" y="463474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Δύο Χρήστες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FACA2-A035-B802-8A23-C8F8DBE9BEE0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Αποτελέσματα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85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9928D-3F5C-C8D2-8464-C9EAA9901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78F94B-3C73-988D-01C6-7D1B413D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91" y="463474"/>
            <a:ext cx="10967653" cy="6426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CBE3A-91FC-74AA-FC73-9B5215E994A3}"/>
              </a:ext>
            </a:extLst>
          </p:cNvPr>
          <p:cNvSpPr txBox="1"/>
          <p:nvPr/>
        </p:nvSpPr>
        <p:spPr>
          <a:xfrm>
            <a:off x="2378218" y="463474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Τέσσερις Χρήστες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CFD50-A5DC-6B83-6642-DD12AE39DEF9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Αποτελέσματα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878B-67BB-12B1-1864-77C579143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0905B-B090-941C-03F3-C1D5C0F6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86" y="558804"/>
            <a:ext cx="10807628" cy="6521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F2A5D-A60B-ADA7-4473-997141DA0327}"/>
              </a:ext>
            </a:extLst>
          </p:cNvPr>
          <p:cNvSpPr txBox="1"/>
          <p:nvPr/>
        </p:nvSpPr>
        <p:spPr>
          <a:xfrm>
            <a:off x="2378218" y="463474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Τέσσερις Χρήστες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E2235-2E8C-FCE0-FFAB-301A5E62F0CB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Αποτελέσματα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1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65766-3233-D93C-081C-9B73ACF3D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643535-53DA-F49E-BECC-6981B023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67" y="582604"/>
            <a:ext cx="10784466" cy="6275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FEF78-0E4D-A8D9-8C72-025EA7DC033C}"/>
              </a:ext>
            </a:extLst>
          </p:cNvPr>
          <p:cNvSpPr txBox="1"/>
          <p:nvPr/>
        </p:nvSpPr>
        <p:spPr>
          <a:xfrm>
            <a:off x="2378218" y="463474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Οχτώ Χρήστες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9A71F-37B5-9D24-DD42-A0BCF8727A0A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Αποτελέσματα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D7F1-E025-1DCD-6B3F-7C83A308B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813279-8573-1001-59A8-2F4E8D54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36" y="509588"/>
            <a:ext cx="10659727" cy="6348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440BC9-7C3E-CF95-D0E1-B36B91875B14}"/>
              </a:ext>
            </a:extLst>
          </p:cNvPr>
          <p:cNvSpPr txBox="1"/>
          <p:nvPr/>
        </p:nvSpPr>
        <p:spPr>
          <a:xfrm>
            <a:off x="2378218" y="463474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Οχτώ Χρήστες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7E19D-5D9C-EFD1-7B48-002498B296E7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Αποτελέσματα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88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30F61-2905-2703-D1CD-E166D1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B2B5D8-BB02-6F4A-AB3E-3B30677DCDB0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396595-63A2-798D-14B9-C0F4FAA51F2D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CAE27-E464-E641-BB41-C766E38FC677}"/>
              </a:ext>
            </a:extLst>
          </p:cNvPr>
          <p:cNvSpPr txBox="1"/>
          <p:nvPr/>
        </p:nvSpPr>
        <p:spPr>
          <a:xfrm>
            <a:off x="285783" y="1177427"/>
            <a:ext cx="7372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Σκοπός: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Μετατροπή της διάδοσης ασύρματων σημάτων από στοχαστικό φαινόμενο σε μια διαδικασία καθοριζόμενη από λογισμικό/ντετερμινιστική.</a:t>
            </a:r>
            <a:r>
              <a:rPr lang="el-G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73230-610E-BF4B-61CF-47F3340ADF6D}"/>
              </a:ext>
            </a:extLst>
          </p:cNvPr>
          <p:cNvSpPr txBox="1"/>
          <p:nvPr/>
        </p:nvSpPr>
        <p:spPr>
          <a:xfrm>
            <a:off x="2504641" y="574045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Προγραμματιζόμενο Περιβάλλον Διάδοσης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0F86A-B08D-0543-1303-317B70043599}"/>
              </a:ext>
            </a:extLst>
          </p:cNvPr>
          <p:cNvSpPr txBox="1"/>
          <p:nvPr/>
        </p:nvSpPr>
        <p:spPr>
          <a:xfrm>
            <a:off x="49407" y="226685"/>
            <a:ext cx="392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Εισαγωγή / Κίνητρο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58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3EF52-6D42-4CD4-5CEA-CFB57335D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D1DA83-F4E3-0E7B-ADC5-8482F825A9C0}"/>
              </a:ext>
            </a:extLst>
          </p:cNvPr>
          <p:cNvSpPr txBox="1"/>
          <p:nvPr/>
        </p:nvSpPr>
        <p:spPr>
          <a:xfrm>
            <a:off x="49407" y="226685"/>
            <a:ext cx="447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Αποτελέσματα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31CE1-FAC4-2689-BE22-CAA4BF9B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" y="457517"/>
            <a:ext cx="6127808" cy="6272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17C7DF-C617-E2F7-ADB2-6389945A72E9}"/>
              </a:ext>
            </a:extLst>
          </p:cNvPr>
          <p:cNvSpPr txBox="1"/>
          <p:nvPr/>
        </p:nvSpPr>
        <p:spPr>
          <a:xfrm>
            <a:off x="6023264" y="263929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: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Αριθμός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y: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/ Delay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</a:t>
            </a:r>
          </a:p>
        </p:txBody>
      </p:sp>
    </p:spTree>
    <p:extLst>
      <p:ext uri="{BB962C8B-B14F-4D97-AF65-F5344CB8AC3E}">
        <p14:creationId xmlns:p14="http://schemas.microsoft.com/office/powerpoint/2010/main" val="178423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56286-784A-B277-B45C-E7F9C756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FF5976-87E7-8FA8-2D4D-7243C62A1CC3}"/>
              </a:ext>
            </a:extLst>
          </p:cNvPr>
          <p:cNvSpPr txBox="1"/>
          <p:nvPr/>
        </p:nvSpPr>
        <p:spPr>
          <a:xfrm>
            <a:off x="49406" y="982176"/>
            <a:ext cx="57902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χρήση Μεταευρετικών τεχνικών δείχνουν σημαντική υπεροχή έναντι της τυχαίας αναζήτησης.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HERA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επιδεικνύει υπεροχή έναντι του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NSGA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– II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σε ταχύτητα σύγκλισης και ποικιλομορφία μετώπου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αύξηση του αριθμού στοιχείων φαίνεται έχει θετική επίδραση στην ποιότητα εξυπηρέτησης των χρηστών.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9465A-F3EB-8F56-0F2D-49C50BE65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87" y="679704"/>
            <a:ext cx="4243915" cy="2749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A75B3-0F37-22B3-C64E-AF068A40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74" y="3221182"/>
            <a:ext cx="5010461" cy="27959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A3750-7981-210A-22E1-041F5E630CA1}"/>
              </a:ext>
            </a:extLst>
          </p:cNvPr>
          <p:cNvSpPr txBox="1"/>
          <p:nvPr/>
        </p:nvSpPr>
        <p:spPr>
          <a:xfrm>
            <a:off x="436417" y="797510"/>
            <a:ext cx="415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Συμπεράσματα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F53DEA-623C-1FC7-54F3-EC8A6E2F1292}"/>
              </a:ext>
            </a:extLst>
          </p:cNvPr>
          <p:cNvSpPr txBox="1"/>
          <p:nvPr/>
        </p:nvSpPr>
        <p:spPr>
          <a:xfrm>
            <a:off x="49406" y="226685"/>
            <a:ext cx="604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Συμπεράσματα / Μελλοντικές Διερευνήσεις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B40D2-B0F0-8849-9382-A07EB72A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A40399-BC16-4137-0B00-C81A3FDAA960}"/>
              </a:ext>
            </a:extLst>
          </p:cNvPr>
          <p:cNvSpPr txBox="1"/>
          <p:nvPr/>
        </p:nvSpPr>
        <p:spPr>
          <a:xfrm>
            <a:off x="49406" y="226685"/>
            <a:ext cx="604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Συμπεράσματα / Μελλοντικές Διερευνήσεις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94182-3EC0-7363-0CAA-1DE7CF496B52}"/>
              </a:ext>
            </a:extLst>
          </p:cNvPr>
          <p:cNvSpPr txBox="1"/>
          <p:nvPr/>
        </p:nvSpPr>
        <p:spPr>
          <a:xfrm>
            <a:off x="49406" y="1320730"/>
            <a:ext cx="5790284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Ανάπτυξη προσομοίωσης μεγαλύτερης ακρίβειας </a:t>
            </a:r>
            <a:b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Πιο ακριβή προσομοίωση των Η/Μ συναρτήσεων </a:t>
            </a:r>
            <a:b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Καλύτερη μοντελοποίηση του χώρου (εμπόδια, πιο περίπλοκες γεωμετρίες).</a:t>
            </a:r>
          </a:p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Προσομοίωση ανακλάσεων του χώρου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 εφαρμογή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Ray Tracing</a:t>
            </a:r>
            <a:endParaRPr lang="el-G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Ανάλυση σε μεγαλύτερο αριθμό γράφων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l-G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Δοκιμή εναλλακτικών μεθόδων αναζήτησης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l-G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Εισαγωγή φάσης στην διαδικασία βελτιστοποίησης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97B68-96E9-3328-D6C1-9A222820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87" y="679704"/>
            <a:ext cx="4243915" cy="2749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B9787-0B06-C71B-E005-208C967B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74" y="3221182"/>
            <a:ext cx="5010461" cy="2795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B9AB91-22F5-DBBB-2FDE-9F8A49CCD579}"/>
              </a:ext>
            </a:extLst>
          </p:cNvPr>
          <p:cNvSpPr txBox="1"/>
          <p:nvPr/>
        </p:nvSpPr>
        <p:spPr>
          <a:xfrm>
            <a:off x="436416" y="797510"/>
            <a:ext cx="463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Μελλοντικές Διερευνήσεις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3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04516-1733-6111-88D9-B8A5F91AA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9A186-DD5A-263F-9963-8D0ACA928AE8}"/>
              </a:ext>
            </a:extLst>
          </p:cNvPr>
          <p:cNvSpPr txBox="1"/>
          <p:nvPr/>
        </p:nvSpPr>
        <p:spPr>
          <a:xfrm>
            <a:off x="49406" y="1410538"/>
            <a:ext cx="57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51797-7093-B86C-E4E0-0BF370A6891F}"/>
              </a:ext>
            </a:extLst>
          </p:cNvPr>
          <p:cNvSpPr txBox="1"/>
          <p:nvPr/>
        </p:nvSpPr>
        <p:spPr>
          <a:xfrm>
            <a:off x="2308513" y="2813447"/>
            <a:ext cx="75749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2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94C21-DE31-047C-EBEF-2664302D3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D41D60-34BA-B4D2-6BED-349E898AE952}"/>
              </a:ext>
            </a:extLst>
          </p:cNvPr>
          <p:cNvSpPr txBox="1"/>
          <p:nvPr/>
        </p:nvSpPr>
        <p:spPr>
          <a:xfrm>
            <a:off x="49406" y="1410538"/>
            <a:ext cx="57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E9DD3-534B-3353-68F8-206EA6D2E25A}"/>
              </a:ext>
            </a:extLst>
          </p:cNvPr>
          <p:cNvSpPr txBox="1"/>
          <p:nvPr/>
        </p:nvSpPr>
        <p:spPr>
          <a:xfrm>
            <a:off x="2308513" y="2315180"/>
            <a:ext cx="757497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4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Ευχαριστώ πολύ για τη προσοχή σας!</a:t>
            </a:r>
            <a:endParaRPr lang="en-US" sz="4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l-GR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Αντωνιάδης Χρήστος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3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BDA56-A485-DF32-2B04-7FF0CD107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FE5906E-8AE4-F873-0C52-ADF4349BE321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9C74A9-42E4-6B71-3785-1E1EAF652FAB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58BC2E-48C7-A67D-6BEE-D1AFEB675C18}"/>
              </a:ext>
            </a:extLst>
          </p:cNvPr>
          <p:cNvSpPr txBox="1"/>
          <p:nvPr/>
        </p:nvSpPr>
        <p:spPr>
          <a:xfrm>
            <a:off x="285783" y="1177427"/>
            <a:ext cx="7372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Σκοπός: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Μετατροπή της διάδοσης ασύρματων σημάτων από στοχαστικό φαινόμενο σε μια διαδικασία καθοριζόμενη από λογισμικό/ντετερμινιστική.</a:t>
            </a:r>
            <a:r>
              <a:rPr lang="el-G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Μέσο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Λογισμικά Καθοριζόμενες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Μεταεπιφάνειες</a:t>
            </a:r>
            <a:r>
              <a:rPr lang="el-GR" sz="2400" dirty="0"/>
              <a:t>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SDMs)</a:t>
            </a:r>
          </a:p>
          <a:p>
            <a:endParaRPr lang="el-G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F45E2-D920-DFCA-8051-E41836BD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600" y="1657644"/>
            <a:ext cx="4616693" cy="2346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3C7C79-51FB-6A5A-55A9-87B9F36DDB9A}"/>
              </a:ext>
            </a:extLst>
          </p:cNvPr>
          <p:cNvSpPr txBox="1"/>
          <p:nvPr/>
        </p:nvSpPr>
        <p:spPr>
          <a:xfrm>
            <a:off x="49407" y="226685"/>
            <a:ext cx="392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Εισαγωγή / Κίνητρο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369AA-77F6-C516-E34A-2AA85DA483EF}"/>
              </a:ext>
            </a:extLst>
          </p:cNvPr>
          <p:cNvSpPr txBox="1"/>
          <p:nvPr/>
        </p:nvSpPr>
        <p:spPr>
          <a:xfrm>
            <a:off x="2504641" y="574045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Προγραμματιζόμενο Περιβάλλον Διάδοσης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1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F7435-DBFF-2BFE-5422-6589FAB5E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35F4E63-414A-28B2-65C1-A764B43A9C00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5DC044-70F1-F71B-6DCF-3736C3AF998E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EA53EB-303C-BDE2-AE18-87DE61AA06D9}"/>
              </a:ext>
            </a:extLst>
          </p:cNvPr>
          <p:cNvSpPr/>
          <p:nvPr/>
        </p:nvSpPr>
        <p:spPr>
          <a:xfrm>
            <a:off x="475384" y="4213122"/>
            <a:ext cx="7372318" cy="1974467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Χρήση τεχνολογίας </a:t>
            </a:r>
            <a:r>
              <a:rPr lang="el-GR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μετα</a:t>
            </a: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υλικών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Ρύθμιση δυναμικά προσαρμόσιμων στοιχείων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Διαμόρφωση Κυμάτων </a:t>
            </a: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Φάση , Πλάτος , Κατεύθυνση ,Πόλωση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407B3-B669-E0FD-0B4D-51134942E6BE}"/>
              </a:ext>
            </a:extLst>
          </p:cNvPr>
          <p:cNvSpPr txBox="1"/>
          <p:nvPr/>
        </p:nvSpPr>
        <p:spPr>
          <a:xfrm>
            <a:off x="285783" y="1177427"/>
            <a:ext cx="737231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Σκοπός: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Μετατροπή της διάδοσης ασύρματων σημάτων από στοχαστικό φαινόμενο σε μια διαδικασία καθοριζόμενη από λογισμικό/ντετερμινιστική.</a:t>
            </a:r>
            <a:r>
              <a:rPr lang="el-G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Μέσο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Λογισμικά Καθοριζόμενες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Μεταεπιφάνειες</a:t>
            </a:r>
            <a:r>
              <a:rPr lang="el-GR" sz="2400" dirty="0"/>
              <a:t>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SDMs)</a:t>
            </a:r>
          </a:p>
          <a:p>
            <a:endParaRPr lang="el-G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Τί είναι ένα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SDM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AAA8A5-4247-9E51-0BD3-70CF0518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600" y="1657644"/>
            <a:ext cx="4616693" cy="23462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72A7A1-C67E-6A53-061F-66E8B14329A7}"/>
              </a:ext>
            </a:extLst>
          </p:cNvPr>
          <p:cNvSpPr txBox="1"/>
          <p:nvPr/>
        </p:nvSpPr>
        <p:spPr>
          <a:xfrm>
            <a:off x="49407" y="226685"/>
            <a:ext cx="392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Εισαγωγή / Κίνητρο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5F987-D27F-0C76-45B2-5DBD7AC730BF}"/>
              </a:ext>
            </a:extLst>
          </p:cNvPr>
          <p:cNvSpPr txBox="1"/>
          <p:nvPr/>
        </p:nvSpPr>
        <p:spPr>
          <a:xfrm>
            <a:off x="2504641" y="574045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Προγραμματιζόμενο Περιβάλλον Διάδοσης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1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466A-3087-7FE9-B8CC-212E4009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FC05B15-68D3-E192-21AD-41F3830BFBE9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2814C8-3E68-D181-15BC-4E78554C7A2E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18A705-28BD-77F9-E06F-46934D72C379}"/>
              </a:ext>
            </a:extLst>
          </p:cNvPr>
          <p:cNvSpPr/>
          <p:nvPr/>
        </p:nvSpPr>
        <p:spPr>
          <a:xfrm>
            <a:off x="475384" y="4213122"/>
            <a:ext cx="7372318" cy="1974467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l-G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Εστίαση</a:t>
            </a: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Εστίαση δέσμης σε κάποιο σημείο.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l-G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Ανάκλαση</a:t>
            </a: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Ανακατεύθυνση του κύματος.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l-G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Απορρόφηση</a:t>
            </a: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Απορροφά την προσπίπτουσα ισχύ.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l-G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Διάχυση</a:t>
            </a: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Σκορπίζει την ισχύ σε πολλαπλές τυχαίες κατευθύνσεις.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60DDC-13E9-ACF6-345B-F425DEE90979}"/>
              </a:ext>
            </a:extLst>
          </p:cNvPr>
          <p:cNvSpPr txBox="1"/>
          <p:nvPr/>
        </p:nvSpPr>
        <p:spPr>
          <a:xfrm>
            <a:off x="285783" y="1177427"/>
            <a:ext cx="737231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Σκοπός: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Μετατροπή της διάδοσης ασύρματων σημάτων από στοχαστικό φαινόμενο σε μια διαδικασία καθοριζόμενη από λογισμικό/ντετερμινιστική.</a:t>
            </a:r>
            <a:r>
              <a:rPr lang="el-G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Μέσο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Λογισμικά Καθοριζόμενες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Μεταεπιφάνειες</a:t>
            </a:r>
            <a:r>
              <a:rPr lang="el-GR" sz="2400" dirty="0"/>
              <a:t>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SDMs)</a:t>
            </a:r>
          </a:p>
          <a:p>
            <a:endParaRPr lang="el-G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Κάποιες από τις βασικές του λειτουργίες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6A6BA9-C81F-FB6C-E401-EF727EED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600" y="1657644"/>
            <a:ext cx="4616693" cy="2346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60851C-D04B-FB0B-C4E9-4231DA052981}"/>
              </a:ext>
            </a:extLst>
          </p:cNvPr>
          <p:cNvSpPr txBox="1"/>
          <p:nvPr/>
        </p:nvSpPr>
        <p:spPr>
          <a:xfrm>
            <a:off x="49407" y="226685"/>
            <a:ext cx="392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Εισαγωγή / Κίνητρο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93221-7EA7-CD1F-846D-95E74BD37863}"/>
              </a:ext>
            </a:extLst>
          </p:cNvPr>
          <p:cNvSpPr txBox="1"/>
          <p:nvPr/>
        </p:nvSpPr>
        <p:spPr>
          <a:xfrm>
            <a:off x="2504641" y="574045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Προγραμματιζόμενο Περιβάλλον Διάδοσης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5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73079-7B5C-353E-695D-F18245F7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42C081F-F730-E78B-DE21-DF48416F6A23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FC7BB3-7563-97AA-2FDB-0711B3B27631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0E858-5028-4303-0189-86BED540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32" y="766654"/>
            <a:ext cx="6768291" cy="4958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FE2904-C057-C4D8-7523-7D360AA0590D}"/>
              </a:ext>
            </a:extLst>
          </p:cNvPr>
          <p:cNvSpPr txBox="1"/>
          <p:nvPr/>
        </p:nvSpPr>
        <p:spPr>
          <a:xfrm>
            <a:off x="285783" y="1177427"/>
            <a:ext cx="527724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Καθορισμός της Ή/Μ λειτουργίας που πρέπει να επιτελεί κάθε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SDM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για την βέλτιστη δρομολόγηση του σήματος σε πολλαπλούς χρήστες</a:t>
            </a:r>
          </a:p>
          <a:p>
            <a:pPr lvl="0">
              <a:buClr>
                <a:schemeClr val="tx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737FA-342D-6210-686D-9F823BB5E5BE}"/>
              </a:ext>
            </a:extLst>
          </p:cNvPr>
          <p:cNvSpPr txBox="1"/>
          <p:nvPr/>
        </p:nvSpPr>
        <p:spPr>
          <a:xfrm>
            <a:off x="49407" y="226685"/>
            <a:ext cx="392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Ανάλυση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4805F-30FB-2012-39B2-8F0802F497BF}"/>
              </a:ext>
            </a:extLst>
          </p:cNvPr>
          <p:cNvSpPr txBox="1"/>
          <p:nvPr/>
        </p:nvSpPr>
        <p:spPr>
          <a:xfrm>
            <a:off x="2504641" y="514455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Χαρακτηριστικά 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6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A3488-DEEA-BD0D-59EF-EDAE10CD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1F11FB9-2C41-AC88-F4F1-B68B739599ED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078D6F-47F5-F310-E692-2A156E5E8B6C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30180-2B52-E309-AE56-1CC51BEA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32" y="766654"/>
            <a:ext cx="6768291" cy="4958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229EBD-1245-4171-4364-1C052FB5958D}"/>
              </a:ext>
            </a:extLst>
          </p:cNvPr>
          <p:cNvSpPr txBox="1"/>
          <p:nvPr/>
        </p:nvSpPr>
        <p:spPr>
          <a:xfrm>
            <a:off x="285783" y="1177427"/>
            <a:ext cx="527724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Καθορισμός της Ή/Μ λειτουργίας που πρέπει να επιτελεί κάθε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SDM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για την βέλτιστη δρομολόγηση του σήματος σε πολλαπλούς χρήστες</a:t>
            </a:r>
          </a:p>
          <a:p>
            <a:pPr lvl="0">
              <a:buClr>
                <a:schemeClr val="tx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1A3853-8821-FBA3-B81F-24D2B83C16B0}"/>
              </a:ext>
            </a:extLst>
          </p:cNvPr>
          <p:cNvSpPr/>
          <p:nvPr/>
        </p:nvSpPr>
        <p:spPr>
          <a:xfrm>
            <a:off x="502660" y="2847108"/>
            <a:ext cx="5060372" cy="160020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tx1"/>
              </a:buClr>
            </a:pP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Το περιβάλλον αλλάζει (κινούμενοι χρήστες, εμπόδια </a:t>
            </a:r>
            <a:r>
              <a:rPr lang="el-GR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κτλπ</a:t>
            </a: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402D2-8619-760F-373D-9E93A989713B}"/>
              </a:ext>
            </a:extLst>
          </p:cNvPr>
          <p:cNvSpPr txBox="1"/>
          <p:nvPr/>
        </p:nvSpPr>
        <p:spPr>
          <a:xfrm>
            <a:off x="475384" y="4624684"/>
            <a:ext cx="527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Δυναμικά Μεταβαλλόμενες Συνθήκες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78622-6D94-4673-B415-1F06EA87FCF2}"/>
              </a:ext>
            </a:extLst>
          </p:cNvPr>
          <p:cNvSpPr txBox="1"/>
          <p:nvPr/>
        </p:nvSpPr>
        <p:spPr>
          <a:xfrm>
            <a:off x="2504641" y="514455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Χαρακτηριστικά 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3F247-62AB-2A5B-217C-6887F7297BC6}"/>
              </a:ext>
            </a:extLst>
          </p:cNvPr>
          <p:cNvSpPr txBox="1"/>
          <p:nvPr/>
        </p:nvSpPr>
        <p:spPr>
          <a:xfrm>
            <a:off x="49407" y="226685"/>
            <a:ext cx="392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Ανάλυση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09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F4711-44D6-DEDF-17B9-83A81ACBD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FA4A771-846E-EB8C-0E35-D0A644C3954E}"/>
              </a:ext>
            </a:extLst>
          </p:cNvPr>
          <p:cNvSpPr txBox="1">
            <a:spLocks/>
          </p:cNvSpPr>
          <p:nvPr/>
        </p:nvSpPr>
        <p:spPr>
          <a:xfrm>
            <a:off x="475384" y="559153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ABF491-ACD9-9C1F-1B4C-D4CD09E537E9}"/>
              </a:ext>
            </a:extLst>
          </p:cNvPr>
          <p:cNvSpPr txBox="1">
            <a:spLocks/>
          </p:cNvSpPr>
          <p:nvPr/>
        </p:nvSpPr>
        <p:spPr>
          <a:xfrm>
            <a:off x="475384" y="536210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0066A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13D76-51FC-24B9-11A1-7E753C34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32" y="766654"/>
            <a:ext cx="6768291" cy="4958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6F0905-5683-36ED-9753-A26197C5A440}"/>
              </a:ext>
            </a:extLst>
          </p:cNvPr>
          <p:cNvSpPr txBox="1"/>
          <p:nvPr/>
        </p:nvSpPr>
        <p:spPr>
          <a:xfrm>
            <a:off x="285783" y="1177427"/>
            <a:ext cx="527724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Καθορισμός της Ή/Μ λειτουργίας που πρέπει να επιτελεί κάθε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SDM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για την βέλτιστη δρομολόγηση του σήματος σε πολλαπλούς χρήστες</a:t>
            </a:r>
          </a:p>
          <a:p>
            <a:pPr lvl="0">
              <a:buClr>
                <a:schemeClr val="tx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A32C1C-7F94-FB97-629B-95E784E9E85A}"/>
              </a:ext>
            </a:extLst>
          </p:cNvPr>
          <p:cNvSpPr/>
          <p:nvPr/>
        </p:nvSpPr>
        <p:spPr>
          <a:xfrm>
            <a:off x="502660" y="2847108"/>
            <a:ext cx="5060372" cy="160020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tx1"/>
              </a:buClr>
            </a:pPr>
            <a:r>
              <a:rPr lang="el-G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 περιορισμένη ακρίβεια του SDM προκαλεί τη διαρροή ισχύος, ενδεχομένως σε άλλα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SDMs.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2F0AC-2FC8-10EE-8713-1BA151EF89AD}"/>
              </a:ext>
            </a:extLst>
          </p:cNvPr>
          <p:cNvSpPr txBox="1"/>
          <p:nvPr/>
        </p:nvSpPr>
        <p:spPr>
          <a:xfrm>
            <a:off x="475384" y="4624684"/>
            <a:ext cx="5277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Δυναμικά Μεταβαλλόμενες Συνθήκες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Αλληλεξαρτώμενες Μεταβλητές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2B0E47-BDB5-86FF-742E-D66EBC914A29}"/>
              </a:ext>
            </a:extLst>
          </p:cNvPr>
          <p:cNvSpPr txBox="1"/>
          <p:nvPr/>
        </p:nvSpPr>
        <p:spPr>
          <a:xfrm>
            <a:off x="2504641" y="514455"/>
            <a:ext cx="7182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Χαρακτηριστικά 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33435-2946-279E-9899-B94FEA2B2B6E}"/>
              </a:ext>
            </a:extLst>
          </p:cNvPr>
          <p:cNvSpPr txBox="1"/>
          <p:nvPr/>
        </p:nvSpPr>
        <p:spPr>
          <a:xfrm>
            <a:off x="49407" y="226685"/>
            <a:ext cx="392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solidFill>
                  <a:srgbClr val="006495"/>
                </a:solidFill>
                <a:cs typeface="Times New Roman" panose="02020603050405020304" pitchFamily="18" charset="0"/>
              </a:rPr>
              <a:t>Ανάλυση του Προβλήματος</a:t>
            </a:r>
            <a:endParaRPr lang="en-US" sz="2400" b="1" i="1" dirty="0">
              <a:solidFill>
                <a:srgbClr val="00649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3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1131</Words>
  <Application>Microsoft Office PowerPoint</Application>
  <PresentationFormat>Widescreen</PresentationFormat>
  <Paragraphs>264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LucidaGrande</vt:lpstr>
      <vt:lpstr>Times New Roman</vt:lpstr>
      <vt:lpstr>Wingdings</vt:lpstr>
      <vt:lpstr>Office Theme</vt:lpstr>
      <vt:lpstr>Βελτιστοποίηση Δρομολόγησης Σήματος σε Προγραμματιζόμενα Περιβάλλοντα Διάδοσης με Χρήση Μεταευρετικών Αλγορίθμων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antwniadis</dc:creator>
  <cp:lastModifiedBy>Chris antwniadis</cp:lastModifiedBy>
  <cp:revision>23</cp:revision>
  <dcterms:created xsi:type="dcterms:W3CDTF">2025-03-15T11:36:45Z</dcterms:created>
  <dcterms:modified xsi:type="dcterms:W3CDTF">2025-03-17T16:17:42Z</dcterms:modified>
</cp:coreProperties>
</file>